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7" r:id="rId11"/>
    <p:sldId id="264" r:id="rId12"/>
    <p:sldId id="268" r:id="rId13"/>
    <p:sldId id="266" r:id="rId14"/>
    <p:sldId id="265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339C49C-77AF-40E6-90BF-AA1046A3494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861311E-400F-41A0-BF82-C15CF940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embp001@Hartford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749800"/>
            <a:ext cx="9144000" cy="2108199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OPERATIONAL PLAN</a:t>
            </a:r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en-US" sz="1900" b="1" dirty="0"/>
              <a:t>Ryan White HIV/AIDS Program and Housing Opportunity for People Living with HIV/AIDS Housing Program</a:t>
            </a:r>
          </a:p>
          <a:p>
            <a:pPr algn="ctr"/>
            <a:r>
              <a:rPr lang="en-US" sz="1900" b="1" dirty="0"/>
              <a:t>Data Integration </a:t>
            </a:r>
          </a:p>
          <a:p>
            <a:pPr algn="ctr"/>
            <a:r>
              <a:rPr lang="en-US" sz="1900" b="1" dirty="0"/>
              <a:t>January 9, 2017</a:t>
            </a:r>
          </a:p>
          <a:p>
            <a:endParaRPr lang="en-US" dirty="0"/>
          </a:p>
        </p:txBody>
      </p:sp>
      <p:pic>
        <p:nvPicPr>
          <p:cNvPr id="4" name="Picture 3" descr="Image result for hartford skyl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21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:\Health\Ryan White\Systems Analyst\COH and RW Letterhead and Logo\City Seal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674145"/>
            <a:ext cx="2762250" cy="2075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207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Client Flow Diagram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563845" cy="13059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Current Ryan White and Housing Service Delivery System</a:t>
            </a:r>
          </a:p>
        </p:txBody>
      </p:sp>
    </p:spTree>
    <p:extLst>
      <p:ext uri="{BB962C8B-B14F-4D97-AF65-F5344CB8AC3E}">
        <p14:creationId xmlns:p14="http://schemas.microsoft.com/office/powerpoint/2010/main" val="376624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l="32853" t="18437" r="21795" b="9218"/>
          <a:stretch>
            <a:fillRect/>
          </a:stretch>
        </p:blipFill>
        <p:spPr bwMode="auto">
          <a:xfrm>
            <a:off x="1790700" y="0"/>
            <a:ext cx="8115299" cy="67691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87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33013" t="18838" r="21635" b="8417"/>
          <a:stretch>
            <a:fillRect/>
          </a:stretch>
        </p:blipFill>
        <p:spPr bwMode="auto">
          <a:xfrm>
            <a:off x="1790700" y="152400"/>
            <a:ext cx="7734300" cy="65786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52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Monitoring &amp;Evaluation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14645" cy="15218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By Sheryl Horowitz</a:t>
            </a:r>
          </a:p>
          <a:p>
            <a:pPr algn="ctr"/>
            <a:r>
              <a:rPr lang="en-US" b="1" dirty="0"/>
              <a:t>Chief Research and Evaluation Officer</a:t>
            </a:r>
          </a:p>
          <a:p>
            <a:pPr algn="ctr"/>
            <a:r>
              <a:rPr lang="en-US" b="1" dirty="0"/>
              <a:t>Connecticut Association for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4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33131"/>
              </p:ext>
            </p:extLst>
          </p:nvPr>
        </p:nvGraphicFramePr>
        <p:xfrm>
          <a:off x="368300" y="-31770"/>
          <a:ext cx="9918701" cy="6898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3197754625"/>
                    </a:ext>
                  </a:extLst>
                </a:gridCol>
                <a:gridCol w="5614267">
                  <a:extLst>
                    <a:ext uri="{9D8B030D-6E8A-4147-A177-3AD203B41FA5}">
                      <a16:colId xmlns:a16="http://schemas.microsoft.com/office/drawing/2014/main" val="77053913"/>
                    </a:ext>
                  </a:extLst>
                </a:gridCol>
                <a:gridCol w="1722409">
                  <a:extLst>
                    <a:ext uri="{9D8B030D-6E8A-4147-A177-3AD203B41FA5}">
                      <a16:colId xmlns:a16="http://schemas.microsoft.com/office/drawing/2014/main" val="4189891704"/>
                    </a:ext>
                  </a:extLst>
                </a:gridCol>
                <a:gridCol w="1045325">
                  <a:extLst>
                    <a:ext uri="{9D8B030D-6E8A-4147-A177-3AD203B41FA5}">
                      <a16:colId xmlns:a16="http://schemas.microsoft.com/office/drawing/2014/main" val="2612916186"/>
                    </a:ext>
                  </a:extLst>
                </a:gridCol>
              </a:tblGrid>
              <a:tr h="44605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Research Question 1. How have client housing, care, and treatment outcomes for HOPWA and RW clients changed since both programs' providers began accessing integrated client data? Are changes equitable 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77307"/>
                  </a:ext>
                </a:extLst>
              </a:tr>
              <a:tr h="687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Data Source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Outcome Measures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RSR/CAPER element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Data Collection Intervals*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 anchor="ctr"/>
                </a:tc>
                <a:extLst>
                  <a:ext uri="{0D108BD9-81ED-4DB2-BD59-A6C34878D82A}">
                    <a16:rowId xmlns:a16="http://schemas.microsoft.com/office/drawing/2014/main" val="579819208"/>
                  </a:ext>
                </a:extLst>
              </a:tr>
              <a:tr h="169571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Sites’ integrated data systems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Housing Status: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% of RW clients unstably housed (disaggregated by race)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% of HOPWA clients unstably housed (disaggregated by race)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consumers with joint RW and HOPWA needs who achieve both viral suppression (or are engaging in ART)and stable housing (including transitional or emergency) within 4 months of receipt of case management</a:t>
                      </a:r>
                      <a:endParaRPr lang="en-US" sz="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</a:endParaRPr>
                    </a:p>
                  </a:txBody>
                  <a:tcPr marL="25761" marR="257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RSR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HousingStatusID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Race/Ethnicity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CAPER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Housing Status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Type of Residence/Living Situation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Race/Ethnicity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Baseline, 6m, 12m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 anchor="ctr"/>
                </a:tc>
                <a:extLst>
                  <a:ext uri="{0D108BD9-81ED-4DB2-BD59-A6C34878D82A}">
                    <a16:rowId xmlns:a16="http://schemas.microsoft.com/office/drawing/2014/main" val="3011692277"/>
                  </a:ext>
                </a:extLst>
              </a:tr>
              <a:tr h="175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Retention in Care: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% of RW and HOPWA clients who had at least one HIV medical care visit in each six-month period over the last 12 months, with a minimum of 60 days between medical visits(disaggregated by race)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% of new HOPWA clients who had at least one HIV medical care visit in each six-month period over the last 12 months, with a minimum of 60 days between medical visits (disaggregated by race)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RSR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ClientReportServiceVisits (ServiceID)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ClientReportServiceDelivered (ServiceID)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ClientReportAmbulatoryService (ServiceDate)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Race/Ethnicity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43952"/>
                  </a:ext>
                </a:extLst>
              </a:tr>
              <a:tr h="929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ART Use: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% of RW and HOPWA clients prescribed ART for the treatment of HIV over the previous 12 months (disaggregated by race)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% of new HOPWA clients prescribed ART for the treatment of HIV over the previous 12 months(disaggregated by race)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RSR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PrescribedArtID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Race/Ethnicity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767989"/>
                  </a:ext>
                </a:extLst>
              </a:tr>
              <a:tr h="1259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Viral suppression: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% of RW and HOPWA clients with a viral load &lt;200 copies/mL during the last test in the last 12 months(disaggregated by race)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% of new HOPWA clients with a viral load &lt;200 copies/mL during the last test in the last 12 months(disaggregated by race)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RSR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ClientReportViralLoadTest (ViralLoadTest</a:t>
                      </a:r>
                    </a:p>
                    <a:p>
                      <a:pPr marL="97790"/>
                      <a:r>
                        <a:rPr lang="en-US" sz="1100" dirty="0">
                          <a:effectLst/>
                        </a:rPr>
                        <a:t>Count </a:t>
                      </a:r>
                    </a:p>
                    <a:p>
                      <a:pPr marL="97790"/>
                      <a:r>
                        <a:rPr lang="en-US" sz="1100" dirty="0">
                          <a:effectLst/>
                        </a:rPr>
                        <a:t>ServiceDate)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Race/Ethnicity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61" marR="2576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72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7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08750"/>
              </p:ext>
            </p:extLst>
          </p:nvPr>
        </p:nvGraphicFramePr>
        <p:xfrm>
          <a:off x="673099" y="91840"/>
          <a:ext cx="9423402" cy="6777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1">
                  <a:extLst>
                    <a:ext uri="{9D8B030D-6E8A-4147-A177-3AD203B41FA5}">
                      <a16:colId xmlns:a16="http://schemas.microsoft.com/office/drawing/2014/main" val="962847930"/>
                    </a:ext>
                  </a:extLst>
                </a:gridCol>
                <a:gridCol w="4445904">
                  <a:extLst>
                    <a:ext uri="{9D8B030D-6E8A-4147-A177-3AD203B41FA5}">
                      <a16:colId xmlns:a16="http://schemas.microsoft.com/office/drawing/2014/main" val="610163429"/>
                    </a:ext>
                  </a:extLst>
                </a:gridCol>
                <a:gridCol w="1917424">
                  <a:extLst>
                    <a:ext uri="{9D8B030D-6E8A-4147-A177-3AD203B41FA5}">
                      <a16:colId xmlns:a16="http://schemas.microsoft.com/office/drawing/2014/main" val="4222360509"/>
                    </a:ext>
                  </a:extLst>
                </a:gridCol>
                <a:gridCol w="875673">
                  <a:extLst>
                    <a:ext uri="{9D8B030D-6E8A-4147-A177-3AD203B41FA5}">
                      <a16:colId xmlns:a16="http://schemas.microsoft.com/office/drawing/2014/main" val="287926497"/>
                    </a:ext>
                  </a:extLst>
                </a:gridCol>
              </a:tblGrid>
              <a:tr h="38051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Research Question 2: In what ways has Ryan White and HOPWA data integration changed client service coordination across Ryan White and HOPWA providers?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29121"/>
                  </a:ext>
                </a:extLst>
              </a:tr>
              <a:tr h="570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Data Source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Outcome Measures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RSR/CAPER element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Data Collection Intervals*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extLst>
                  <a:ext uri="{0D108BD9-81ED-4DB2-BD59-A6C34878D82A}">
                    <a16:rowId xmlns:a16="http://schemas.microsoft.com/office/drawing/2014/main" val="113141962"/>
                  </a:ext>
                </a:extLst>
              </a:tr>
              <a:tr h="1495664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Sites’ integrated data systems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RW documentation of Housing Status: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# sites for which RW recipient has implemented collection of HOPWA housing status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% of RW clients with housing status updated by RW MCM at least once in the last six months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RSR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HousingStatusID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CAPER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Housing Status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effectLst/>
                        </a:rPr>
                        <a:t>Type of Residence/Living Situation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Baseline, 6m, 12m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extLst>
                  <a:ext uri="{0D108BD9-81ED-4DB2-BD59-A6C34878D82A}">
                    <a16:rowId xmlns:a16="http://schemas.microsoft.com/office/drawing/2014/main" val="3863542256"/>
                  </a:ext>
                </a:extLst>
              </a:tr>
              <a:tr h="1506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020" marR="0" indent="-16002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Joint RW and HOPWA clients: </a:t>
                      </a:r>
                    </a:p>
                    <a:p>
                      <a:pPr marL="160020" marR="0" indent="-16002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• % of RW clients who are also HOPWA clients (have RW and HOPWA ID)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# of RW clients who become new HOPWA clients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# of RW and/or HOPWA clients with Gaps in Care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CAPER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Personal ID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Project Entry Date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Hartford-Data Interface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Custom Report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4280"/>
                  </a:ext>
                </a:extLst>
              </a:tr>
              <a:tr h="275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020" marR="0" indent="-16002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Coordination of new unstably housed RW clients: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Average amount of time between date of entry of unstable client housing status into RW data system and date of HOPWA intake/enrollment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Average amount of time between date of entry of unstable client housing status into RW data system and date of placement into stable housing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Mean referrals/client/quarter (RW to housing services and HOPWA to RW)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# Custom reports generated/site with RW and HOPWA variables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RSR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effectLst/>
                        </a:rPr>
                        <a:t>HousingStatusID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CAPER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Housing Status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Type of Residence/Living Situation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Project Entry Date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Destination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Residential Move-In Date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Referral type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Custom Report Generation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4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13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74085"/>
              </p:ext>
            </p:extLst>
          </p:nvPr>
        </p:nvGraphicFramePr>
        <p:xfrm>
          <a:off x="825500" y="1012580"/>
          <a:ext cx="9423400" cy="600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649586512"/>
                    </a:ext>
                  </a:extLst>
                </a:gridCol>
                <a:gridCol w="4230003">
                  <a:extLst>
                    <a:ext uri="{9D8B030D-6E8A-4147-A177-3AD203B41FA5}">
                      <a16:colId xmlns:a16="http://schemas.microsoft.com/office/drawing/2014/main" val="517654195"/>
                    </a:ext>
                  </a:extLst>
                </a:gridCol>
                <a:gridCol w="976997">
                  <a:extLst>
                    <a:ext uri="{9D8B030D-6E8A-4147-A177-3AD203B41FA5}">
                      <a16:colId xmlns:a16="http://schemas.microsoft.com/office/drawing/2014/main" val="2018465158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454465484"/>
                    </a:ext>
                  </a:extLst>
                </a:gridCol>
              </a:tblGrid>
              <a:tr h="104598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RAND TA logs / Site progress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 and HOPWA program coordination</a:t>
                      </a:r>
                    </a:p>
                    <a:p>
                      <a:pPr marL="342900" marR="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RW and HOPWA joint program coordination meetings</a:t>
                      </a:r>
                    </a:p>
                    <a:p>
                      <a:pPr marL="342900" marR="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RW and HOPWA joint trainings</a:t>
                      </a:r>
                    </a:p>
                    <a:p>
                      <a:pPr marL="342900" marR="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726" marR="29726" marT="0" marB="0"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9726" marR="29726" marT="0" marB="0"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6m, 12m</a:t>
                      </a:r>
                    </a:p>
                  </a:txBody>
                  <a:tcPr marL="29726" marR="29726" marT="0" marB="0" anchor="ctr"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47644"/>
                  </a:ext>
                </a:extLst>
              </a:tr>
              <a:tr h="143078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RW and HOPWA leadership, staff, provider, and expert client qualitative interviews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Perceived process of service coordination under old vs. new system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List and descriptions of perceived barriers and facilitators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List and descriptions of perceived effects of data integration and service protocol on coordination and client outcomes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Yr</a:t>
                      </a:r>
                      <a:r>
                        <a:rPr lang="en-US" sz="1100" dirty="0">
                          <a:effectLst/>
                        </a:rPr>
                        <a:t> 2 and </a:t>
                      </a:r>
                      <a:r>
                        <a:rPr lang="en-US" sz="1100" dirty="0" err="1">
                          <a:effectLst/>
                        </a:rPr>
                        <a:t>Yr</a:t>
                      </a:r>
                      <a:r>
                        <a:rPr lang="en-US" sz="1100" dirty="0">
                          <a:effectLst/>
                        </a:rPr>
                        <a:t> 3 annual site visits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extLst>
                  <a:ext uri="{0D108BD9-81ED-4DB2-BD59-A6C34878D82A}">
                    <a16:rowId xmlns:a16="http://schemas.microsoft.com/office/drawing/2014/main" val="333992137"/>
                  </a:ext>
                </a:extLst>
              </a:tr>
              <a:tr h="94677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Observation of provider use of the integrated data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Ability to use integrated data system to coordinate client services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RW providers with housing-needs consumers, who request HOPWA data fields and reports/quarter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HOPWA providers, with HIV/AIDS – needs consumers, who request RW data fields and reports/quarter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requests for additional fields or information within database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staff with training who input data on a monthly basis </a:t>
                      </a:r>
                      <a:endParaRPr lang="en-US" sz="110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Yr</a:t>
                      </a:r>
                      <a:r>
                        <a:rPr lang="en-US" sz="1100" dirty="0">
                          <a:effectLst/>
                        </a:rPr>
                        <a:t> 2 and </a:t>
                      </a:r>
                      <a:r>
                        <a:rPr lang="en-US" sz="1100" dirty="0" err="1">
                          <a:effectLst/>
                        </a:rPr>
                        <a:t>Yr</a:t>
                      </a:r>
                      <a:r>
                        <a:rPr lang="en-US" sz="1100" dirty="0">
                          <a:effectLst/>
                        </a:rPr>
                        <a:t> 3 annual site visits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extLst>
                  <a:ext uri="{0D108BD9-81ED-4DB2-BD59-A6C34878D82A}">
                    <a16:rowId xmlns:a16="http://schemas.microsoft.com/office/drawing/2014/main" val="1112458640"/>
                  </a:ext>
                </a:extLst>
              </a:tr>
              <a:tr h="148885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Provider quantitative survey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Extent of use of the integrated data system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Potential barriers to and facilitators of use (e.g., regarding training and positive and negative beliefs about the system).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Very Satisfied with training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providers satisfied with data integration product and procedures</a:t>
                      </a: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Yr</a:t>
                      </a:r>
                      <a:r>
                        <a:rPr lang="en-US" sz="1100" dirty="0">
                          <a:effectLst/>
                        </a:rPr>
                        <a:t> 2 and </a:t>
                      </a:r>
                      <a:r>
                        <a:rPr lang="en-US" sz="1100" dirty="0" err="1">
                          <a:effectLst/>
                        </a:rPr>
                        <a:t>Yr</a:t>
                      </a:r>
                      <a:r>
                        <a:rPr lang="en-US" sz="1100" dirty="0">
                          <a:effectLst/>
                        </a:rPr>
                        <a:t> 3 annual site visits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extLst>
                  <a:ext uri="{0D108BD9-81ED-4DB2-BD59-A6C34878D82A}">
                    <a16:rowId xmlns:a16="http://schemas.microsoft.com/office/drawing/2014/main" val="239464872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5500" y="209455"/>
            <a:ext cx="9372599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Research Question 2: In what ways has Ryan White and HOPWA data integration changed client service coordination across Ryan White and HOPWA providers? (Cont’d)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6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32323"/>
              </p:ext>
            </p:extLst>
          </p:nvPr>
        </p:nvGraphicFramePr>
        <p:xfrm>
          <a:off x="622301" y="0"/>
          <a:ext cx="9563099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748">
                  <a:extLst>
                    <a:ext uri="{9D8B030D-6E8A-4147-A177-3AD203B41FA5}">
                      <a16:colId xmlns:a16="http://schemas.microsoft.com/office/drawing/2014/main" val="3182966001"/>
                    </a:ext>
                  </a:extLst>
                </a:gridCol>
                <a:gridCol w="3422338">
                  <a:extLst>
                    <a:ext uri="{9D8B030D-6E8A-4147-A177-3AD203B41FA5}">
                      <a16:colId xmlns:a16="http://schemas.microsoft.com/office/drawing/2014/main" val="568281801"/>
                    </a:ext>
                  </a:extLst>
                </a:gridCol>
                <a:gridCol w="1975622">
                  <a:extLst>
                    <a:ext uri="{9D8B030D-6E8A-4147-A177-3AD203B41FA5}">
                      <a16:colId xmlns:a16="http://schemas.microsoft.com/office/drawing/2014/main" val="2243699662"/>
                    </a:ext>
                  </a:extLst>
                </a:gridCol>
                <a:gridCol w="1738391">
                  <a:extLst>
                    <a:ext uri="{9D8B030D-6E8A-4147-A177-3AD203B41FA5}">
                      <a16:colId xmlns:a16="http://schemas.microsoft.com/office/drawing/2014/main" val="4048945734"/>
                    </a:ext>
                  </a:extLst>
                </a:gridCol>
              </a:tblGrid>
              <a:tr h="64717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Research Question 3: What specific aspects of data system changes (e.g., flags, alerts, provider-to-provider communication) have affected client housing, care, and treatment outcomes? 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400854"/>
                  </a:ext>
                </a:extLst>
              </a:tr>
              <a:tr h="393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Data Source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Outcome Measures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RSR/CAPER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Data Collection Intervals*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extLst>
                  <a:ext uri="{0D108BD9-81ED-4DB2-BD59-A6C34878D82A}">
                    <a16:rowId xmlns:a16="http://schemas.microsoft.com/office/drawing/2014/main" val="2242296179"/>
                  </a:ext>
                </a:extLst>
              </a:tr>
              <a:tr h="359068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Sites’ integrated data system documentation: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Codebooks/user manuals for RW and HOPWA data systems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New data system functions (e.g., flags, alerts)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Number and type of new data elements in integrated data systems: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New data fields for housing in RW data system and/or new data fields for care and treatment in HOPWA data system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New provider referral or communication functions in data system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Prompts to contact RW clients who are out of care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Prompts to contact HOPWA clients who are out of care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Prompts for RW providers to check housing information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Prompts for HOPWA providers to check care and treatment outcomes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Baseline, 6m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extLst>
                  <a:ext uri="{0D108BD9-81ED-4DB2-BD59-A6C34878D82A}">
                    <a16:rowId xmlns:a16="http://schemas.microsoft.com/office/drawing/2014/main" val="1576037870"/>
                  </a:ext>
                </a:extLst>
              </a:tr>
              <a:tr h="129914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RW and HOPWA leadership, staff, and provider qualitative interviews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Reported use of novel data elements and data system functions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Perceived adequacy of training on data system and service coordination changes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</a:rPr>
                        <a:t>Perceived positive and negative aspects of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Yr 2 and Yr 3 annual site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extLst>
                  <a:ext uri="{0D108BD9-81ED-4DB2-BD59-A6C34878D82A}">
                    <a16:rowId xmlns:a16="http://schemas.microsoft.com/office/drawing/2014/main" val="886771951"/>
                  </a:ext>
                </a:extLst>
              </a:tr>
              <a:tr h="92796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Client focus groups or surveys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Perceived change in quality of service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Perceived change in personal and medical progress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Perceived change in value of process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Yr</a:t>
                      </a:r>
                      <a:r>
                        <a:rPr lang="en-US" sz="1200" dirty="0">
                          <a:effectLst/>
                        </a:rPr>
                        <a:t> 2 and 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r>
                        <a:rPr lang="en-US" sz="1200" dirty="0">
                          <a:effectLst/>
                        </a:rPr>
                        <a:t> 3 annual site visits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9" marR="58119" marT="0" marB="0" anchor="ctr"/>
                </a:tc>
                <a:extLst>
                  <a:ext uri="{0D108BD9-81ED-4DB2-BD59-A6C34878D82A}">
                    <a16:rowId xmlns:a16="http://schemas.microsoft.com/office/drawing/2014/main" val="112050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12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02097"/>
              </p:ext>
            </p:extLst>
          </p:nvPr>
        </p:nvGraphicFramePr>
        <p:xfrm>
          <a:off x="266700" y="3358361"/>
          <a:ext cx="9855199" cy="341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514">
                  <a:extLst>
                    <a:ext uri="{9D8B030D-6E8A-4147-A177-3AD203B41FA5}">
                      <a16:colId xmlns:a16="http://schemas.microsoft.com/office/drawing/2014/main" val="533972473"/>
                    </a:ext>
                  </a:extLst>
                </a:gridCol>
                <a:gridCol w="3661406">
                  <a:extLst>
                    <a:ext uri="{9D8B030D-6E8A-4147-A177-3AD203B41FA5}">
                      <a16:colId xmlns:a16="http://schemas.microsoft.com/office/drawing/2014/main" val="3894997987"/>
                    </a:ext>
                  </a:extLst>
                </a:gridCol>
                <a:gridCol w="2068732">
                  <a:extLst>
                    <a:ext uri="{9D8B030D-6E8A-4147-A177-3AD203B41FA5}">
                      <a16:colId xmlns:a16="http://schemas.microsoft.com/office/drawing/2014/main" val="2943974295"/>
                    </a:ext>
                  </a:extLst>
                </a:gridCol>
                <a:gridCol w="1989547">
                  <a:extLst>
                    <a:ext uri="{9D8B030D-6E8A-4147-A177-3AD203B41FA5}">
                      <a16:colId xmlns:a16="http://schemas.microsoft.com/office/drawing/2014/main" val="466038577"/>
                    </a:ext>
                  </a:extLst>
                </a:gridCol>
              </a:tblGrid>
              <a:tr h="49016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Hartford Research Question 5: What factors impact the implementation and efficiency of the integration of the Ryan White and HOPWA data systems?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79812"/>
                  </a:ext>
                </a:extLst>
              </a:tr>
              <a:tr h="39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Data Source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Outcome Measures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RSR/CAPER element</a:t>
                      </a:r>
                      <a:endParaRPr lang="en-US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Data Collection Intervals*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extLst>
                  <a:ext uri="{0D108BD9-81ED-4DB2-BD59-A6C34878D82A}">
                    <a16:rowId xmlns:a16="http://schemas.microsoft.com/office/drawing/2014/main" val="1926625239"/>
                  </a:ext>
                </a:extLst>
              </a:tr>
              <a:tr h="150559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Sites’ integrated data systems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 of files w/o missing data elements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Time from client event to data upload and availability (timeliness of data)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 of clients who provide consent to RW and HOPWA</a:t>
                      </a:r>
                    </a:p>
                    <a:p>
                      <a:pPr marL="102870"/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System reports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Monthly</a:t>
                      </a:r>
                      <a:endParaRPr lang="en-US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extLst>
                  <a:ext uri="{0D108BD9-81ED-4DB2-BD59-A6C34878D82A}">
                    <a16:rowId xmlns:a16="http://schemas.microsoft.com/office/drawing/2014/main" val="414535532"/>
                  </a:ext>
                </a:extLst>
              </a:tr>
              <a:tr h="10159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Coordination meetings/staff and leadership survey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Knowledge and confidence with new policies and procedures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Identified barriers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Identified “Best Practices”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Yr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2 and </a:t>
                      </a:r>
                      <a:r>
                        <a:rPr lang="en-US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Yr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3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annual site visits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5" marR="58615" marT="0" marB="0" anchor="ctr"/>
                </a:tc>
                <a:extLst>
                  <a:ext uri="{0D108BD9-81ED-4DB2-BD59-A6C34878D82A}">
                    <a16:rowId xmlns:a16="http://schemas.microsoft.com/office/drawing/2014/main" val="22416407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5700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35068"/>
              </p:ext>
            </p:extLst>
          </p:nvPr>
        </p:nvGraphicFramePr>
        <p:xfrm>
          <a:off x="266699" y="116014"/>
          <a:ext cx="9855199" cy="302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059086406"/>
                    </a:ext>
                  </a:extLst>
                </a:gridCol>
                <a:gridCol w="3719236">
                  <a:extLst>
                    <a:ext uri="{9D8B030D-6E8A-4147-A177-3AD203B41FA5}">
                      <a16:colId xmlns:a16="http://schemas.microsoft.com/office/drawing/2014/main" val="1946563653"/>
                    </a:ext>
                  </a:extLst>
                </a:gridCol>
                <a:gridCol w="2078764">
                  <a:extLst>
                    <a:ext uri="{9D8B030D-6E8A-4147-A177-3AD203B41FA5}">
                      <a16:colId xmlns:a16="http://schemas.microsoft.com/office/drawing/2014/main" val="456762006"/>
                    </a:ext>
                  </a:extLst>
                </a:gridCol>
                <a:gridCol w="1999798">
                  <a:extLst>
                    <a:ext uri="{9D8B030D-6E8A-4147-A177-3AD203B41FA5}">
                      <a16:colId xmlns:a16="http://schemas.microsoft.com/office/drawing/2014/main" val="3588130494"/>
                    </a:ext>
                  </a:extLst>
                </a:gridCol>
              </a:tblGrid>
              <a:tr h="38397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Research Question 4: In terms of cost, what resources are required to implement and maintain data integration of Ryan White and HOPWA data systems?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92725"/>
                  </a:ext>
                </a:extLst>
              </a:tr>
              <a:tr h="383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Data Source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Outcome Measures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RSR/CAPER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Data Collection Intervals*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638816754"/>
                  </a:ext>
                </a:extLst>
              </a:tr>
              <a:tr h="19198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Site invoices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 rowSpan="3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Startup investment needed to launch the data integration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Resources required to maintain the data integration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Resources spent by categories of data integration activity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Average cost of data integration per client served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Staff time spent in labor categories (e.g., training, service coordination, supervision, reporting, etc.)(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disaggregated by staff tenure)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Monthly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2087728929"/>
                  </a:ext>
                </a:extLst>
              </a:tr>
              <a:tr h="48458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Financial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Yr 2 and Yr 3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annual site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4092894647"/>
                  </a:ext>
                </a:extLst>
              </a:tr>
              <a:tr h="156857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Annual RW and HOPWA leadership and staff survey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Yr</a:t>
                      </a:r>
                      <a:r>
                        <a:rPr lang="en-US" sz="1200" dirty="0">
                          <a:effectLst/>
                        </a:rPr>
                        <a:t> 2 and 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r>
                        <a:rPr lang="en-US" sz="1200" dirty="0">
                          <a:effectLst/>
                        </a:rPr>
                        <a:t> 3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annual site visits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32558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17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9830546" cy="3886200"/>
          </a:xfrm>
        </p:spPr>
        <p:txBody>
          <a:bodyPr>
            <a:normAutofit/>
          </a:bodyPr>
          <a:lstStyle/>
          <a:p>
            <a:r>
              <a:rPr lang="en-US" sz="2400" dirty="0"/>
              <a:t>AIDS CT Joint HOPWA &amp; Ryan White Monthly CM Training </a:t>
            </a:r>
          </a:p>
          <a:p>
            <a:r>
              <a:rPr lang="en-US" sz="2400" dirty="0"/>
              <a:t>Full Day Case Manager Training – January 24, 2017</a:t>
            </a:r>
          </a:p>
          <a:p>
            <a:r>
              <a:rPr lang="en-US" sz="2400" dirty="0"/>
              <a:t>Joint HOPWA &amp; Ryan White End User Training – Tentatively February 2017</a:t>
            </a:r>
          </a:p>
        </p:txBody>
      </p:sp>
    </p:spTree>
    <p:extLst>
      <p:ext uri="{BB962C8B-B14F-4D97-AF65-F5344CB8AC3E}">
        <p14:creationId xmlns:p14="http://schemas.microsoft.com/office/powerpoint/2010/main" val="297771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733425"/>
            <a:ext cx="10515600" cy="10318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D.I.G Project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3624"/>
            <a:ext cx="11734800" cy="4664075"/>
          </a:xfrm>
        </p:spPr>
        <p:txBody>
          <a:bodyPr>
            <a:normAutofit/>
          </a:bodyPr>
          <a:lstStyle/>
          <a:p>
            <a:r>
              <a:rPr lang="en-US" sz="2200" dirty="0"/>
              <a:t>Enact new policies and processes to support data exchange and analysis; </a:t>
            </a:r>
          </a:p>
          <a:p>
            <a:r>
              <a:rPr lang="en-US" sz="2200" dirty="0"/>
              <a:t>Create a bi-directional interface between the CAREWare and </a:t>
            </a:r>
            <a:r>
              <a:rPr lang="en-US" sz="2200" dirty="0" err="1"/>
              <a:t>CaseWorthy</a:t>
            </a:r>
            <a:r>
              <a:rPr lang="en-US" sz="2200" dirty="0"/>
              <a:t> systems; </a:t>
            </a:r>
          </a:p>
          <a:p>
            <a:r>
              <a:rPr lang="en-US" sz="2200" dirty="0"/>
              <a:t>Develop and implement a cross training curriculum to foster improved service delivery, data exchange and analysis; </a:t>
            </a:r>
          </a:p>
          <a:p>
            <a:r>
              <a:rPr lang="en-US" sz="2200" dirty="0"/>
              <a:t>Analyze comprehensive data to assess changes in health outcomes; </a:t>
            </a:r>
          </a:p>
          <a:p>
            <a:r>
              <a:rPr lang="en-US" sz="2200" dirty="0"/>
              <a:t>Document and disseminate challenges, lessons learned, best practices, and innovative models. </a:t>
            </a:r>
          </a:p>
          <a:p>
            <a:r>
              <a:rPr lang="en-US" sz="2200" dirty="0"/>
              <a:t>Improve health outcomes for persons living with HIV/AIDS and those prone to homelessness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4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4954" y="2603500"/>
            <a:ext cx="9843246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Peta-Gaye K. Nembhard, MS BA</a:t>
            </a:r>
          </a:p>
          <a:p>
            <a:pPr marL="0" indent="0" algn="ctr">
              <a:buNone/>
            </a:pPr>
            <a:r>
              <a:rPr lang="en-US" sz="2400" dirty="0"/>
              <a:t>City of Hartford Dept. Health and Human Services</a:t>
            </a:r>
          </a:p>
          <a:p>
            <a:pPr marL="0" indent="0" algn="ctr">
              <a:buNone/>
            </a:pPr>
            <a:r>
              <a:rPr lang="en-US" sz="2400" dirty="0"/>
              <a:t>DIG Project Coordinator</a:t>
            </a:r>
          </a:p>
          <a:p>
            <a:pPr marL="0" indent="0" algn="ctr">
              <a:buNone/>
            </a:pPr>
            <a:r>
              <a:rPr lang="en-US" sz="2400" dirty="0"/>
              <a:t>860-757-4705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nembp001@Hartford.gov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Client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603500"/>
            <a:ext cx="11010900" cy="3416300"/>
          </a:xfrm>
        </p:spPr>
        <p:txBody>
          <a:bodyPr>
            <a:normAutofit/>
          </a:bodyPr>
          <a:lstStyle/>
          <a:p>
            <a:r>
              <a:rPr lang="en-US" sz="2400" dirty="0"/>
              <a:t>Ryan White Part A Hartford HIV population &amp; Hartford HOPWA clients who receives services in:</a:t>
            </a:r>
          </a:p>
          <a:p>
            <a:pPr lvl="1"/>
            <a:r>
              <a:rPr lang="en-US" sz="2400" dirty="0"/>
              <a:t>Hartford County</a:t>
            </a:r>
          </a:p>
          <a:p>
            <a:pPr lvl="1"/>
            <a:r>
              <a:rPr lang="en-US" sz="2400" dirty="0"/>
              <a:t>Middlesex County</a:t>
            </a:r>
          </a:p>
          <a:p>
            <a:pPr lvl="1"/>
            <a:r>
              <a:rPr lang="en-US" sz="2400" dirty="0"/>
              <a:t>Tolland county.</a:t>
            </a:r>
          </a:p>
        </p:txBody>
      </p:sp>
    </p:spTree>
    <p:extLst>
      <p:ext uri="{BB962C8B-B14F-4D97-AF65-F5344CB8AC3E}">
        <p14:creationId xmlns:p14="http://schemas.microsoft.com/office/powerpoint/2010/main" val="267081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2603500"/>
            <a:ext cx="5573712" cy="3644900"/>
          </a:xfrm>
        </p:spPr>
        <p:txBody>
          <a:bodyPr/>
          <a:lstStyle/>
          <a:p>
            <a:r>
              <a:rPr lang="en-US" dirty="0"/>
              <a:t>Ryan White CAREWare System (JPROG Inc.)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0112" y="2603500"/>
            <a:ext cx="6211888" cy="3416300"/>
          </a:xfrm>
        </p:spPr>
        <p:txBody>
          <a:bodyPr/>
          <a:lstStyle/>
          <a:p>
            <a:r>
              <a:rPr lang="en-US" dirty="0"/>
              <a:t>HOPWA </a:t>
            </a:r>
            <a:r>
              <a:rPr lang="en-US" dirty="0" err="1"/>
              <a:t>CaseWorthy</a:t>
            </a:r>
            <a:r>
              <a:rPr lang="en-US" dirty="0"/>
              <a:t> System (Nutmeg Consulting)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75" t="29167" r="25312" b="30989"/>
          <a:stretch/>
        </p:blipFill>
        <p:spPr>
          <a:xfrm>
            <a:off x="671560" y="3263900"/>
            <a:ext cx="4864100" cy="3276600"/>
          </a:xfrm>
          <a:prstGeom prst="rect">
            <a:avLst/>
          </a:prstGeom>
        </p:spPr>
      </p:pic>
      <p:pic>
        <p:nvPicPr>
          <p:cNvPr id="1026" name="Picture 2" descr="Image result for CASEWORTHY H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6" y="3263900"/>
            <a:ext cx="49665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Key Partners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2603500"/>
            <a:ext cx="5395912" cy="34163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City of Hartford Ryan White and HOPWA recipient Offices</a:t>
            </a:r>
          </a:p>
          <a:p>
            <a:r>
              <a:rPr lang="en-US" dirty="0"/>
              <a:t>AIDS CT, </a:t>
            </a:r>
          </a:p>
          <a:p>
            <a:r>
              <a:rPr lang="en-US" dirty="0"/>
              <a:t>Connecticut Children’s Specialty Group, </a:t>
            </a:r>
          </a:p>
          <a:p>
            <a:r>
              <a:rPr lang="en-US" dirty="0"/>
              <a:t>Community Health Center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Chrysalis Center, </a:t>
            </a:r>
          </a:p>
          <a:p>
            <a:r>
              <a:rPr lang="en-US" dirty="0"/>
              <a:t>Community Health Services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Charter Oak Health Center, </a:t>
            </a:r>
          </a:p>
          <a:p>
            <a:r>
              <a:rPr lang="en-US" dirty="0"/>
              <a:t>Community Renewal Team, </a:t>
            </a:r>
          </a:p>
          <a:p>
            <a:r>
              <a:rPr lang="en-US" dirty="0"/>
              <a:t>Hartford Gay and Lesbian Health Collective,</a:t>
            </a:r>
          </a:p>
          <a:p>
            <a:r>
              <a:rPr lang="en-US" dirty="0"/>
              <a:t>Hands on Hartford,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0112" y="2603500"/>
            <a:ext cx="5767388" cy="34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Human Resource Agency of New Britain, </a:t>
            </a:r>
          </a:p>
          <a:p>
            <a:r>
              <a:rPr lang="en-US" dirty="0"/>
              <a:t>Latinos Community Services,</a:t>
            </a:r>
          </a:p>
          <a:p>
            <a:r>
              <a:rPr lang="en-US" dirty="0"/>
              <a:t>Mercy Housing and Shelter, </a:t>
            </a:r>
          </a:p>
          <a:p>
            <a:r>
              <a:rPr lang="en-US" dirty="0"/>
              <a:t>Rockville Hospital,</a:t>
            </a:r>
          </a:p>
          <a:p>
            <a:r>
              <a:rPr lang="en-US" dirty="0"/>
              <a:t>Hospital of Central Connecticut, </a:t>
            </a:r>
          </a:p>
          <a:p>
            <a:r>
              <a:rPr lang="en-US" dirty="0"/>
              <a:t>Hartford Hospital</a:t>
            </a:r>
          </a:p>
          <a:p>
            <a:r>
              <a:rPr lang="en-US" dirty="0"/>
              <a:t>Saint Francis Hospital, </a:t>
            </a:r>
          </a:p>
          <a:p>
            <a:r>
              <a:rPr lang="en-US" dirty="0"/>
              <a:t>St Phillips House,</a:t>
            </a:r>
          </a:p>
          <a:p>
            <a:r>
              <a:rPr lang="en-US" dirty="0"/>
              <a:t>University of Connecticut Health Center</a:t>
            </a:r>
          </a:p>
          <a:p>
            <a:r>
              <a:rPr lang="en-US" dirty="0" err="1"/>
              <a:t>Zezzo</a:t>
            </a:r>
            <a:r>
              <a:rPr lang="en-US" dirty="0"/>
              <a:t> House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1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821268"/>
            <a:ext cx="9969500" cy="89323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Data Integration Grant Steering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Peta-Gaye Nembhard</a:t>
            </a:r>
          </a:p>
          <a:p>
            <a:r>
              <a:rPr lang="en-US" dirty="0"/>
              <a:t>Angelique Croasdale</a:t>
            </a:r>
          </a:p>
          <a:p>
            <a:r>
              <a:rPr lang="en-US" dirty="0"/>
              <a:t>John Merz</a:t>
            </a:r>
          </a:p>
          <a:p>
            <a:r>
              <a:rPr lang="en-US" dirty="0"/>
              <a:t>Melanie Alvarez</a:t>
            </a:r>
          </a:p>
          <a:p>
            <a:r>
              <a:rPr lang="en-US" dirty="0"/>
              <a:t>Lionel Rigler</a:t>
            </a:r>
          </a:p>
          <a:p>
            <a:r>
              <a:rPr lang="en-US" dirty="0"/>
              <a:t>Russ Cormier</a:t>
            </a:r>
          </a:p>
          <a:p>
            <a:r>
              <a:rPr lang="en-US" dirty="0"/>
              <a:t>Kate Bassett</a:t>
            </a:r>
          </a:p>
          <a:p>
            <a:r>
              <a:rPr lang="en-US" dirty="0"/>
              <a:t>Barbara Shaw</a:t>
            </a:r>
          </a:p>
          <a:p>
            <a:r>
              <a:rPr lang="en-US" dirty="0"/>
              <a:t>Sheryl Horowitz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Melissa Lebron</a:t>
            </a:r>
          </a:p>
          <a:p>
            <a:r>
              <a:rPr lang="en-US" dirty="0"/>
              <a:t>Danielle Warren-Diaz</a:t>
            </a:r>
          </a:p>
          <a:p>
            <a:r>
              <a:rPr lang="en-US" dirty="0"/>
              <a:t>Yolanda Potter</a:t>
            </a:r>
          </a:p>
          <a:p>
            <a:r>
              <a:rPr lang="en-US" dirty="0"/>
              <a:t>Shawn Lang</a:t>
            </a:r>
          </a:p>
          <a:p>
            <a:r>
              <a:rPr lang="en-US" dirty="0" err="1"/>
              <a:t>Catellia</a:t>
            </a:r>
            <a:r>
              <a:rPr lang="en-US" dirty="0"/>
              <a:t> Casey</a:t>
            </a:r>
          </a:p>
          <a:p>
            <a:r>
              <a:rPr lang="en-US" dirty="0"/>
              <a:t>Abbie Kelly</a:t>
            </a:r>
          </a:p>
          <a:p>
            <a:r>
              <a:rPr lang="en-US" dirty="0"/>
              <a:t>Luna </a:t>
            </a:r>
            <a:r>
              <a:rPr lang="en-US" dirty="0" err="1"/>
              <a:t>Jayna</a:t>
            </a:r>
            <a:r>
              <a:rPr lang="en-US" dirty="0"/>
              <a:t> Hernandez </a:t>
            </a:r>
          </a:p>
          <a:p>
            <a:r>
              <a:rPr lang="en-US" dirty="0"/>
              <a:t>Michelle Jarvis</a:t>
            </a:r>
          </a:p>
          <a:p>
            <a:r>
              <a:rPr lang="en-US" dirty="0"/>
              <a:t>Ricardo Cruz</a:t>
            </a:r>
          </a:p>
        </p:txBody>
      </p:sp>
    </p:spTree>
    <p:extLst>
      <p:ext uri="{BB962C8B-B14F-4D97-AF65-F5344CB8AC3E}">
        <p14:creationId xmlns:p14="http://schemas.microsoft.com/office/powerpoint/2010/main" val="132083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944" y="948268"/>
            <a:ext cx="8761413" cy="70696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Elements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33" t="35547" r="16205" b="9375"/>
          <a:stretch/>
        </p:blipFill>
        <p:spPr>
          <a:xfrm>
            <a:off x="1104901" y="2286994"/>
            <a:ext cx="9296400" cy="45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92546" cy="3594100"/>
          </a:xfrm>
        </p:spPr>
        <p:txBody>
          <a:bodyPr/>
          <a:lstStyle/>
          <a:p>
            <a:r>
              <a:rPr lang="en-US" dirty="0"/>
              <a:t>Bidirectional</a:t>
            </a:r>
          </a:p>
          <a:p>
            <a:r>
              <a:rPr lang="en-US" dirty="0"/>
              <a:t>Daily Imports/Exports of new data (if data is available)</a:t>
            </a:r>
          </a:p>
          <a:p>
            <a:r>
              <a:rPr lang="en-US" dirty="0" err="1"/>
              <a:t>CaseWorhy</a:t>
            </a:r>
            <a:r>
              <a:rPr lang="en-US" dirty="0"/>
              <a:t> will export housing data</a:t>
            </a:r>
          </a:p>
          <a:p>
            <a:pPr lvl="1"/>
            <a:r>
              <a:rPr lang="en-US" i="1" dirty="0"/>
              <a:t>Housing status, veterans status, financial assessment, CM assignment </a:t>
            </a:r>
            <a:r>
              <a:rPr lang="en-US" i="1" dirty="0" err="1"/>
              <a:t>etc</a:t>
            </a:r>
            <a:endParaRPr lang="en-US" i="1" dirty="0"/>
          </a:p>
          <a:p>
            <a:r>
              <a:rPr lang="en-US" dirty="0"/>
              <a:t>CAREWare will export Clinical and service Information into </a:t>
            </a:r>
            <a:r>
              <a:rPr lang="en-US" dirty="0" err="1"/>
              <a:t>CaseWorthy</a:t>
            </a:r>
            <a:r>
              <a:rPr lang="en-US" dirty="0"/>
              <a:t>	</a:t>
            </a:r>
          </a:p>
          <a:p>
            <a:pPr lvl="1"/>
            <a:r>
              <a:rPr lang="en-US" i="1" dirty="0"/>
              <a:t>Medications, Labs, screenings, referrals, services, </a:t>
            </a:r>
            <a:r>
              <a:rPr lang="en-US" i="1" dirty="0" err="1"/>
              <a:t>etc</a:t>
            </a:r>
            <a:endParaRPr lang="en-US" i="1" dirty="0"/>
          </a:p>
          <a:p>
            <a:r>
              <a:rPr lang="en-US" dirty="0"/>
              <a:t>Alert/messaging system that allows users to send communications between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0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700"/>
            <a:ext cx="9767046" cy="4038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Performance Measurement</a:t>
            </a:r>
          </a:p>
          <a:p>
            <a:pPr lvl="1"/>
            <a:r>
              <a:rPr lang="en-US" dirty="0"/>
              <a:t>Gaps in Care; </a:t>
            </a:r>
          </a:p>
          <a:p>
            <a:pPr lvl="1"/>
            <a:r>
              <a:rPr lang="en-US" dirty="0"/>
              <a:t>Clients Prescribed HAART; </a:t>
            </a:r>
          </a:p>
          <a:p>
            <a:pPr lvl="1"/>
            <a:r>
              <a:rPr lang="en-US" dirty="0"/>
              <a:t>Retention in Care and; </a:t>
            </a:r>
          </a:p>
          <a:p>
            <a:pPr lvl="1"/>
            <a:r>
              <a:rPr lang="en-US" dirty="0"/>
              <a:t>Viral Load suppression.</a:t>
            </a:r>
          </a:p>
          <a:p>
            <a:r>
              <a:rPr lang="en-US" dirty="0"/>
              <a:t>Custom Reporting</a:t>
            </a:r>
          </a:p>
          <a:p>
            <a:pPr lvl="1"/>
            <a:r>
              <a:rPr lang="en-US" dirty="0"/>
              <a:t>demographics, service plan, housing data, referrals, utilization </a:t>
            </a:r>
          </a:p>
          <a:p>
            <a:r>
              <a:rPr lang="en-US" dirty="0"/>
              <a:t>HOPWA CAPER (Improved)</a:t>
            </a:r>
          </a:p>
          <a:p>
            <a:r>
              <a:rPr lang="en-US" dirty="0"/>
              <a:t>Ryan White RSR (Improved)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11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394</TotalTime>
  <Words>1655</Words>
  <Application>Microsoft Office PowerPoint</Application>
  <PresentationFormat>Widescreen</PresentationFormat>
  <Paragraphs>278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Times New Roman</vt:lpstr>
      <vt:lpstr>Wingdings 3</vt:lpstr>
      <vt:lpstr>Ion Boardroom</vt:lpstr>
      <vt:lpstr>PowerPoint Presentation</vt:lpstr>
      <vt:lpstr>D.I.G Project Goals</vt:lpstr>
      <vt:lpstr>Client Population</vt:lpstr>
      <vt:lpstr>Data Systems</vt:lpstr>
      <vt:lpstr>Key Partners</vt:lpstr>
      <vt:lpstr>Data Integration Grant Steering Committee</vt:lpstr>
      <vt:lpstr>Data Elements</vt:lpstr>
      <vt:lpstr>Interface</vt:lpstr>
      <vt:lpstr>Reporting</vt:lpstr>
      <vt:lpstr>Client Flow Diagram</vt:lpstr>
      <vt:lpstr>PowerPoint Presentation</vt:lpstr>
      <vt:lpstr>PowerPoint Presentation</vt:lpstr>
      <vt:lpstr>Monitoring &amp;Evaluation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Peta-Gaye Nembhard</dc:creator>
  <cp:lastModifiedBy>Peta-Gaye Nembhard</cp:lastModifiedBy>
  <cp:revision>34</cp:revision>
  <dcterms:created xsi:type="dcterms:W3CDTF">2017-01-05T19:07:32Z</dcterms:created>
  <dcterms:modified xsi:type="dcterms:W3CDTF">2017-01-09T18:10:15Z</dcterms:modified>
</cp:coreProperties>
</file>